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78" r:id="rId4"/>
    <p:sldId id="271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232" autoAdjust="0"/>
    <p:restoredTop sz="94660"/>
  </p:normalViewPr>
  <p:slideViewPr>
    <p:cSldViewPr snapToGrid="0">
      <p:cViewPr varScale="1">
        <p:scale>
          <a:sx n="85" d="100"/>
          <a:sy n="85" d="100"/>
        </p:scale>
        <p:origin x="-89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PROGRAM STUDI TEKNIK INFORMATIKA - UMMU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65453-F08C-4AAC-9491-AB39239F8436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3AA09-9141-41D8-AC5D-5A57ACADE0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03227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PROGRAM STUDI TEKNIK INFORMATIKA - UMMU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EB685-FDD8-422F-970F-71277472135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417F3F-1322-4FD6-AEEE-36E5E272C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451751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PROGRAM STUDI TEKNIK INFORMATIKA - UMMU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PROGRAM STUDI TEKNIK INFORMATIKA - UMMU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PROGRAM STUDI TEKNIK INFORMATIKA - UMMU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36" name="Picture 35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49"/>
            <a:ext cx="1351553" cy="439254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BOOTCAMP[03]</a:t>
            </a:r>
            <a:br>
              <a:rPr lang="en-US" dirty="0" smtClean="0"/>
            </a:br>
            <a:r>
              <a:rPr lang="en-US" dirty="0" smtClean="0"/>
              <a:t>#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Informasi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Gamaria</a:t>
            </a:r>
            <a:r>
              <a:rPr lang="en-US" dirty="0" smtClean="0"/>
              <a:t> </a:t>
            </a:r>
            <a:r>
              <a:rPr lang="en-US" dirty="0" err="1" smtClean="0"/>
              <a:t>Mandar</a:t>
            </a:r>
            <a:r>
              <a:rPr lang="en-US" dirty="0" smtClean="0"/>
              <a:t>. </a:t>
            </a:r>
            <a:r>
              <a:rPr lang="en-US" dirty="0" err="1" smtClean="0"/>
              <a:t>M.Kom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97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5595" t="20732" r="47154" b="16601"/>
          <a:stretch/>
        </p:blipFill>
        <p:spPr>
          <a:xfrm>
            <a:off x="198120" y="670560"/>
            <a:ext cx="5044440" cy="47735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35734" y="1657450"/>
            <a:ext cx="5402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Lakukan</a:t>
            </a:r>
            <a:r>
              <a:rPr lang="en-US" dirty="0" smtClean="0"/>
              <a:t> </a:t>
            </a:r>
            <a:r>
              <a:rPr lang="en-US" dirty="0" err="1" smtClean="0"/>
              <a:t>hal</a:t>
            </a:r>
            <a:r>
              <a:rPr lang="en-US" dirty="0" smtClean="0"/>
              <a:t> yang 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Kategori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admin.untuk</a:t>
            </a:r>
            <a:r>
              <a:rPr lang="en-US" dirty="0" smtClean="0"/>
              <a:t> admin </a:t>
            </a:r>
            <a:r>
              <a:rPr lang="en-US" dirty="0" err="1" smtClean="0"/>
              <a:t>gunakan</a:t>
            </a:r>
            <a:r>
              <a:rPr lang="en-US" dirty="0" smtClean="0"/>
              <a:t> proses edit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10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833" t="10148" r="24667" b="74148"/>
          <a:stretch/>
        </p:blipFill>
        <p:spPr>
          <a:xfrm>
            <a:off x="259080" y="2135209"/>
            <a:ext cx="8595360" cy="11186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0000" t="15185" r="6833" b="35333"/>
          <a:stretch/>
        </p:blipFill>
        <p:spPr>
          <a:xfrm>
            <a:off x="259081" y="3215388"/>
            <a:ext cx="8595359" cy="34440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0128" t="8233" r="21282" b="49602"/>
          <a:stretch/>
        </p:blipFill>
        <p:spPr>
          <a:xfrm>
            <a:off x="6565634" y="59166"/>
            <a:ext cx="5413812" cy="187206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67060" y="59166"/>
            <a:ext cx="1968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b.1.simpan UKM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25158" y="1663889"/>
            <a:ext cx="2954288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err="1"/>
              <a:t>u</a:t>
            </a:r>
            <a:r>
              <a:rPr lang="en-US" b="1" dirty="0" err="1" smtClean="0"/>
              <a:t>kmummu</a:t>
            </a:r>
            <a:r>
              <a:rPr lang="en-US" b="1" dirty="0" smtClean="0"/>
              <a:t>: __init__.py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049679" y="3877519"/>
            <a:ext cx="29052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Konsep</a:t>
            </a:r>
            <a:r>
              <a:rPr lang="en-US" dirty="0" smtClean="0"/>
              <a:t> edit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hapus</a:t>
            </a:r>
            <a:r>
              <a:rPr lang="en-US" dirty="0" smtClean="0"/>
              <a:t> 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 smtClean="0"/>
              <a:t>seperti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industry di </a:t>
            </a:r>
            <a:r>
              <a:rPr lang="en-US" dirty="0" err="1" smtClean="0"/>
              <a:t>atas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274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4217" y="6078583"/>
            <a:ext cx="8915400" cy="365760"/>
          </a:xfrm>
        </p:spPr>
        <p:txBody>
          <a:bodyPr/>
          <a:lstStyle/>
          <a:p>
            <a:r>
              <a:rPr lang="en-US" dirty="0" err="1" smtClean="0"/>
              <a:t>Selesai</a:t>
            </a:r>
            <a:r>
              <a:rPr lang="en-US" dirty="0" smtClean="0"/>
              <a:t>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083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73764"/>
          </a:xfrm>
        </p:spPr>
        <p:txBody>
          <a:bodyPr/>
          <a:lstStyle/>
          <a:p>
            <a:r>
              <a:rPr lang="en-US" dirty="0" smtClean="0"/>
              <a:t>List </a:t>
            </a:r>
            <a:r>
              <a:rPr lang="en-US" dirty="0" err="1" smtClean="0"/>
              <a:t>Materi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332411"/>
            <a:ext cx="8915400" cy="3777622"/>
          </a:xfrm>
        </p:spPr>
        <p:txBody>
          <a:bodyPr/>
          <a:lstStyle/>
          <a:p>
            <a:r>
              <a:rPr lang="en-US" dirty="0" err="1" smtClean="0"/>
              <a:t>Struktur</a:t>
            </a:r>
            <a:r>
              <a:rPr lang="en-US" dirty="0" smtClean="0"/>
              <a:t> flask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manajemen</a:t>
            </a:r>
            <a:r>
              <a:rPr lang="en-US" dirty="0" smtClean="0"/>
              <a:t> </a:t>
            </a:r>
            <a:r>
              <a:rPr lang="en-US" dirty="0" err="1" smtClean="0"/>
              <a:t>direktori</a:t>
            </a:r>
            <a:r>
              <a:rPr lang="en-US" dirty="0" smtClean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blueprint</a:t>
            </a:r>
          </a:p>
          <a:p>
            <a:r>
              <a:rPr lang="en-US" dirty="0" err="1" smtClean="0"/>
              <a:t>Menampilkan</a:t>
            </a:r>
            <a:r>
              <a:rPr lang="en-US" dirty="0" smtClean="0"/>
              <a:t> template </a:t>
            </a:r>
            <a:r>
              <a:rPr lang="en-US" dirty="0" err="1" smtClean="0"/>
              <a:t>pada</a:t>
            </a:r>
            <a:r>
              <a:rPr lang="en-US" dirty="0" smtClean="0"/>
              <a:t> flask</a:t>
            </a:r>
          </a:p>
          <a:p>
            <a:r>
              <a:rPr lang="en-US" dirty="0" err="1" smtClean="0"/>
              <a:t>Membuat</a:t>
            </a:r>
            <a:r>
              <a:rPr lang="en-US" dirty="0" smtClean="0"/>
              <a:t> database</a:t>
            </a:r>
          </a:p>
          <a:p>
            <a:r>
              <a:rPr lang="en-US" dirty="0" err="1" smtClean="0"/>
              <a:t>Menampilkan</a:t>
            </a:r>
            <a:r>
              <a:rPr lang="en-US" dirty="0" smtClean="0"/>
              <a:t> data </a:t>
            </a:r>
            <a:r>
              <a:rPr lang="en-US" dirty="0" err="1" smtClean="0"/>
              <a:t>pada</a:t>
            </a:r>
            <a:r>
              <a:rPr lang="en-US" dirty="0" smtClean="0"/>
              <a:t> website</a:t>
            </a:r>
          </a:p>
          <a:p>
            <a:r>
              <a:rPr lang="en-US" dirty="0" err="1" smtClean="0"/>
              <a:t>Membuat</a:t>
            </a:r>
            <a:r>
              <a:rPr lang="en-US" dirty="0" smtClean="0"/>
              <a:t> Form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validasi</a:t>
            </a:r>
            <a:endParaRPr lang="en-US" dirty="0" smtClean="0"/>
          </a:p>
          <a:p>
            <a:r>
              <a:rPr lang="en-US" dirty="0" smtClean="0"/>
              <a:t>CRUD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408612" y="5032662"/>
            <a:ext cx="60960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r>
              <a:rPr lang="en-US" dirty="0" err="1"/>
              <a:t>Studi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</a:t>
            </a:r>
            <a:r>
              <a:rPr lang="en-US" dirty="0" smtClean="0"/>
              <a:t>“KATALOG UKM”</a:t>
            </a:r>
            <a:endParaRPr lang="en-US" dirty="0"/>
          </a:p>
        </p:txBody>
      </p:sp>
      <p:sp>
        <p:nvSpPr>
          <p:cNvPr id="5" name="Right Brace 4"/>
          <p:cNvSpPr/>
          <p:nvPr/>
        </p:nvSpPr>
        <p:spPr>
          <a:xfrm>
            <a:off x="6209212" y="3003565"/>
            <a:ext cx="287383" cy="583474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9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0949" y="15378"/>
            <a:ext cx="10371051" cy="474775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sz="2800" dirty="0" err="1" smtClean="0"/>
              <a:t>Rancangan</a:t>
            </a:r>
            <a:r>
              <a:rPr lang="en-US" sz="2800" dirty="0" smtClean="0"/>
              <a:t> Database</a:t>
            </a:r>
            <a:endParaRPr lang="en-US" sz="28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6585758"/>
              </p:ext>
            </p:extLst>
          </p:nvPr>
        </p:nvGraphicFramePr>
        <p:xfrm>
          <a:off x="403497" y="1764695"/>
          <a:ext cx="309187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1561">
                  <a:extLst>
                    <a:ext uri="{9D8B030D-6E8A-4147-A177-3AD203B41FA5}">
                      <a16:colId xmlns:a16="http://schemas.microsoft.com/office/drawing/2014/main" val="2469508456"/>
                    </a:ext>
                  </a:extLst>
                </a:gridCol>
                <a:gridCol w="1002890">
                  <a:extLst>
                    <a:ext uri="{9D8B030D-6E8A-4147-A177-3AD203B41FA5}">
                      <a16:colId xmlns:a16="http://schemas.microsoft.com/office/drawing/2014/main" val="1831255466"/>
                    </a:ext>
                  </a:extLst>
                </a:gridCol>
                <a:gridCol w="737421">
                  <a:extLst>
                    <a:ext uri="{9D8B030D-6E8A-4147-A177-3AD203B41FA5}">
                      <a16:colId xmlns:a16="http://schemas.microsoft.com/office/drawing/2014/main" val="3434206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Field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Type</a:t>
                      </a:r>
                      <a:r>
                        <a:rPr lang="en-US" sz="1200" baseline="0" dirty="0" smtClean="0"/>
                        <a:t> data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Size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980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Id*</a:t>
                      </a:r>
                      <a:endParaRPr lang="en-US" sz="12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Integer</a:t>
                      </a:r>
                      <a:endParaRPr lang="en-US" sz="12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028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industri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varchar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100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98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ket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250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42761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03496" y="1395363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Tabel</a:t>
            </a:r>
            <a:r>
              <a:rPr lang="en-US" dirty="0" smtClean="0"/>
              <a:t>: </a:t>
            </a:r>
            <a:r>
              <a:rPr lang="en-US" dirty="0" err="1" smtClean="0"/>
              <a:t>tindustri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401972"/>
              </p:ext>
            </p:extLst>
          </p:nvPr>
        </p:nvGraphicFramePr>
        <p:xfrm>
          <a:off x="4039004" y="817251"/>
          <a:ext cx="3091872" cy="593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1561">
                  <a:extLst>
                    <a:ext uri="{9D8B030D-6E8A-4147-A177-3AD203B41FA5}">
                      <a16:colId xmlns:a16="http://schemas.microsoft.com/office/drawing/2014/main" val="2469508456"/>
                    </a:ext>
                  </a:extLst>
                </a:gridCol>
                <a:gridCol w="1002890">
                  <a:extLst>
                    <a:ext uri="{9D8B030D-6E8A-4147-A177-3AD203B41FA5}">
                      <a16:colId xmlns:a16="http://schemas.microsoft.com/office/drawing/2014/main" val="1831255466"/>
                    </a:ext>
                  </a:extLst>
                </a:gridCol>
                <a:gridCol w="737421">
                  <a:extLst>
                    <a:ext uri="{9D8B030D-6E8A-4147-A177-3AD203B41FA5}">
                      <a16:colId xmlns:a16="http://schemas.microsoft.com/office/drawing/2014/main" val="3434206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Field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Type</a:t>
                      </a:r>
                      <a:r>
                        <a:rPr lang="en-US" sz="1200" baseline="0" dirty="0" smtClean="0"/>
                        <a:t> data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Size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980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Id*</a:t>
                      </a:r>
                      <a:endParaRPr lang="en-US" sz="12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Integer</a:t>
                      </a:r>
                      <a:endParaRPr lang="en-US" sz="12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028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nama_ukm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varchar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100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98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industri_id</a:t>
                      </a:r>
                      <a:r>
                        <a:rPr lang="en-US" sz="1200" dirty="0" smtClean="0"/>
                        <a:t>**</a:t>
                      </a:r>
                      <a:endParaRPr lang="en-US" sz="12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70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no_izin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012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thn_berdiri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575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alamat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4188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propinsi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224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kota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9818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kecamatan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8769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nama_pemilik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5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no_KTP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3110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no_hp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059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username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472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password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632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gambar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0099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29143" y="4586988"/>
            <a:ext cx="1720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Tabel</a:t>
            </a:r>
            <a:r>
              <a:rPr lang="en-US" dirty="0" smtClean="0"/>
              <a:t>: </a:t>
            </a:r>
            <a:r>
              <a:rPr lang="en-US" dirty="0" err="1" smtClean="0"/>
              <a:t>tadmin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934630" y="2407018"/>
            <a:ext cx="179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Tabel</a:t>
            </a:r>
            <a:r>
              <a:rPr lang="en-US" dirty="0" smtClean="0"/>
              <a:t>: </a:t>
            </a:r>
            <a:r>
              <a:rPr lang="en-US" dirty="0" err="1" smtClean="0"/>
              <a:t>tproduk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868907" y="490249"/>
            <a:ext cx="192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Tabel</a:t>
            </a:r>
            <a:r>
              <a:rPr lang="en-US" dirty="0" smtClean="0"/>
              <a:t>: </a:t>
            </a:r>
            <a:r>
              <a:rPr lang="en-US" dirty="0" err="1" smtClean="0"/>
              <a:t>tkategori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05051" y="469172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Tabel</a:t>
            </a:r>
            <a:r>
              <a:rPr lang="en-US" dirty="0" smtClean="0"/>
              <a:t>: </a:t>
            </a:r>
            <a:r>
              <a:rPr lang="en-US" dirty="0" err="1" smtClean="0"/>
              <a:t>tukm</a:t>
            </a:r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236079"/>
              </p:ext>
            </p:extLst>
          </p:nvPr>
        </p:nvGraphicFramePr>
        <p:xfrm>
          <a:off x="7997391" y="838504"/>
          <a:ext cx="3091872" cy="14830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1561">
                  <a:extLst>
                    <a:ext uri="{9D8B030D-6E8A-4147-A177-3AD203B41FA5}">
                      <a16:colId xmlns:a16="http://schemas.microsoft.com/office/drawing/2014/main" val="2469508456"/>
                    </a:ext>
                  </a:extLst>
                </a:gridCol>
                <a:gridCol w="1002890">
                  <a:extLst>
                    <a:ext uri="{9D8B030D-6E8A-4147-A177-3AD203B41FA5}">
                      <a16:colId xmlns:a16="http://schemas.microsoft.com/office/drawing/2014/main" val="1831255466"/>
                    </a:ext>
                  </a:extLst>
                </a:gridCol>
                <a:gridCol w="737421">
                  <a:extLst>
                    <a:ext uri="{9D8B030D-6E8A-4147-A177-3AD203B41FA5}">
                      <a16:colId xmlns:a16="http://schemas.microsoft.com/office/drawing/2014/main" val="3434206443"/>
                    </a:ext>
                  </a:extLst>
                </a:gridCol>
              </a:tblGrid>
              <a:tr h="370529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Field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Type</a:t>
                      </a:r>
                      <a:r>
                        <a:rPr lang="en-US" sz="1200" baseline="0" dirty="0" smtClean="0"/>
                        <a:t> data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Size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980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Id*</a:t>
                      </a:r>
                      <a:endParaRPr lang="en-US" sz="12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Integer</a:t>
                      </a:r>
                      <a:endParaRPr lang="en-US" sz="12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028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kategori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varchar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100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98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ket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68803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976808"/>
              </p:ext>
            </p:extLst>
          </p:nvPr>
        </p:nvGraphicFramePr>
        <p:xfrm>
          <a:off x="7997391" y="2778760"/>
          <a:ext cx="3091872" cy="39573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1561">
                  <a:extLst>
                    <a:ext uri="{9D8B030D-6E8A-4147-A177-3AD203B41FA5}">
                      <a16:colId xmlns:a16="http://schemas.microsoft.com/office/drawing/2014/main" val="2469508456"/>
                    </a:ext>
                  </a:extLst>
                </a:gridCol>
                <a:gridCol w="1002890">
                  <a:extLst>
                    <a:ext uri="{9D8B030D-6E8A-4147-A177-3AD203B41FA5}">
                      <a16:colId xmlns:a16="http://schemas.microsoft.com/office/drawing/2014/main" val="1831255466"/>
                    </a:ext>
                  </a:extLst>
                </a:gridCol>
                <a:gridCol w="737421">
                  <a:extLst>
                    <a:ext uri="{9D8B030D-6E8A-4147-A177-3AD203B41FA5}">
                      <a16:colId xmlns:a16="http://schemas.microsoft.com/office/drawing/2014/main" val="3434206443"/>
                    </a:ext>
                  </a:extLst>
                </a:gridCol>
              </a:tblGrid>
              <a:tr h="359756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Field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Type</a:t>
                      </a:r>
                      <a:r>
                        <a:rPr lang="en-US" sz="1200" baseline="0" dirty="0" smtClean="0"/>
                        <a:t> data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Size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980079"/>
                  </a:ext>
                </a:extLst>
              </a:tr>
              <a:tr h="359756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Integer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028540"/>
                  </a:ext>
                </a:extLst>
              </a:tr>
              <a:tr h="359756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no_pirt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varchar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100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981655"/>
                  </a:ext>
                </a:extLst>
              </a:tr>
              <a:tr h="359756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no_lppom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688031"/>
                  </a:ext>
                </a:extLst>
              </a:tr>
              <a:tr h="359756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nama_produk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6350470"/>
                  </a:ext>
                </a:extLst>
              </a:tr>
              <a:tr h="359756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kategori_id</a:t>
                      </a:r>
                      <a:r>
                        <a:rPr lang="en-US" sz="1200" dirty="0" smtClean="0"/>
                        <a:t>**</a:t>
                      </a:r>
                      <a:endParaRPr lang="en-US" sz="12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1805246"/>
                  </a:ext>
                </a:extLst>
              </a:tr>
              <a:tr h="359756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harga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441663"/>
                  </a:ext>
                </a:extLst>
              </a:tr>
              <a:tr h="359756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deskripsi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940955"/>
                  </a:ext>
                </a:extLst>
              </a:tr>
              <a:tr h="359756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stok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1655672"/>
                  </a:ext>
                </a:extLst>
              </a:tr>
              <a:tr h="359756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gambar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836742"/>
                  </a:ext>
                </a:extLst>
              </a:tr>
              <a:tr h="359756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Ukm_id</a:t>
                      </a:r>
                      <a:r>
                        <a:rPr lang="en-US" sz="1200" dirty="0" smtClean="0"/>
                        <a:t>**</a:t>
                      </a:r>
                      <a:endParaRPr lang="en-US" sz="12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641406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748973"/>
              </p:ext>
            </p:extLst>
          </p:nvPr>
        </p:nvGraphicFramePr>
        <p:xfrm>
          <a:off x="484864" y="4967215"/>
          <a:ext cx="309187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1561">
                  <a:extLst>
                    <a:ext uri="{9D8B030D-6E8A-4147-A177-3AD203B41FA5}">
                      <a16:colId xmlns:a16="http://schemas.microsoft.com/office/drawing/2014/main" val="2469508456"/>
                    </a:ext>
                  </a:extLst>
                </a:gridCol>
                <a:gridCol w="1002890">
                  <a:extLst>
                    <a:ext uri="{9D8B030D-6E8A-4147-A177-3AD203B41FA5}">
                      <a16:colId xmlns:a16="http://schemas.microsoft.com/office/drawing/2014/main" val="1831255466"/>
                    </a:ext>
                  </a:extLst>
                </a:gridCol>
                <a:gridCol w="737421">
                  <a:extLst>
                    <a:ext uri="{9D8B030D-6E8A-4147-A177-3AD203B41FA5}">
                      <a16:colId xmlns:a16="http://schemas.microsoft.com/office/drawing/2014/main" val="3434206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Field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Type</a:t>
                      </a:r>
                      <a:r>
                        <a:rPr lang="en-US" sz="1200" baseline="0" dirty="0" smtClean="0"/>
                        <a:t> data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Size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980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smtClean="0"/>
                        <a:t>Id*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Integer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028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username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varchar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100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398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password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427612"/>
                  </a:ext>
                </a:extLst>
              </a:tr>
            </a:tbl>
          </a:graphicData>
        </a:graphic>
      </p:graphicFrame>
      <p:cxnSp>
        <p:nvCxnSpPr>
          <p:cNvPr id="15" name="Straight Connector 14"/>
          <p:cNvCxnSpPr/>
          <p:nvPr/>
        </p:nvCxnSpPr>
        <p:spPr>
          <a:xfrm flipV="1">
            <a:off x="3194936" y="2113046"/>
            <a:ext cx="980824" cy="343258"/>
          </a:xfrm>
          <a:prstGeom prst="line">
            <a:avLst/>
          </a:prstGeom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6974085" y="1589879"/>
            <a:ext cx="1059533" cy="5061175"/>
            <a:chOff x="6827520" y="1580027"/>
            <a:chExt cx="1059533" cy="5061175"/>
          </a:xfrm>
        </p:grpSpPr>
        <p:cxnSp>
          <p:nvCxnSpPr>
            <p:cNvPr id="17" name="Elbow Connector 16"/>
            <p:cNvCxnSpPr/>
            <p:nvPr/>
          </p:nvCxnSpPr>
          <p:spPr>
            <a:xfrm rot="16200000" flipH="1">
              <a:off x="4709781" y="3697766"/>
              <a:ext cx="5020641" cy="785164"/>
            </a:xfrm>
            <a:prstGeom prst="bentConnector3">
              <a:avLst/>
            </a:prstGeom>
            <a:ln w="571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630830" y="6600669"/>
              <a:ext cx="256223" cy="40533"/>
            </a:xfrm>
            <a:prstGeom prst="line">
              <a:avLst/>
            </a:prstGeom>
            <a:ln w="571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Elbow Connector 18"/>
          <p:cNvCxnSpPr>
            <a:endCxn id="13" idx="3"/>
          </p:cNvCxnSpPr>
          <p:nvPr/>
        </p:nvCxnSpPr>
        <p:spPr>
          <a:xfrm rot="16200000" flipH="1">
            <a:off x="9371776" y="3039930"/>
            <a:ext cx="3362055" cy="72920"/>
          </a:xfrm>
          <a:prstGeom prst="bentConnector4">
            <a:avLst>
              <a:gd name="adj1" fmla="val 111"/>
              <a:gd name="adj2" fmla="val 413494"/>
            </a:avLst>
          </a:prstGeom>
          <a:ln w="571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032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20949" y="0"/>
            <a:ext cx="10371051" cy="474775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sz="2800" dirty="0" smtClean="0"/>
              <a:t>4.Membuat Form </a:t>
            </a:r>
            <a:r>
              <a:rPr lang="en-US" sz="2800" dirty="0" err="1" smtClean="0"/>
              <a:t>dan</a:t>
            </a:r>
            <a:r>
              <a:rPr lang="en-US" sz="2800" dirty="0" smtClean="0"/>
              <a:t> </a:t>
            </a:r>
            <a:r>
              <a:rPr lang="en-US" sz="2800" dirty="0" err="1" smtClean="0"/>
              <a:t>validasi</a:t>
            </a:r>
            <a:endParaRPr lang="en-US" sz="2800" dirty="0"/>
          </a:p>
        </p:txBody>
      </p:sp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9069444" y="474775"/>
            <a:ext cx="2806433" cy="1879573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Modul</a:t>
            </a:r>
            <a:r>
              <a:rPr lang="en-US" dirty="0" smtClean="0"/>
              <a:t>: </a:t>
            </a:r>
          </a:p>
          <a:p>
            <a:r>
              <a:rPr lang="en-US" dirty="0"/>
              <a:t>Flask-WTF==</a:t>
            </a:r>
            <a:r>
              <a:rPr lang="en-US" dirty="0" smtClean="0"/>
              <a:t>0.14.2</a:t>
            </a:r>
          </a:p>
          <a:p>
            <a:r>
              <a:rPr lang="en-US" dirty="0" err="1"/>
              <a:t>WTForms</a:t>
            </a:r>
            <a:r>
              <a:rPr lang="en-US" dirty="0"/>
              <a:t>==</a:t>
            </a:r>
            <a:r>
              <a:rPr lang="en-US" dirty="0" smtClean="0"/>
              <a:t>2.2.1</a:t>
            </a:r>
          </a:p>
          <a:p>
            <a:r>
              <a:rPr lang="en-US" dirty="0" err="1"/>
              <a:t>Werkzeug</a:t>
            </a:r>
            <a:r>
              <a:rPr lang="en-US" dirty="0"/>
              <a:t>==</a:t>
            </a:r>
            <a:r>
              <a:rPr lang="en-US" dirty="0" smtClean="0"/>
              <a:t>0.15.5</a:t>
            </a:r>
          </a:p>
          <a:p>
            <a:r>
              <a:rPr lang="en-US" dirty="0"/>
              <a:t>Flask-</a:t>
            </a:r>
            <a:r>
              <a:rPr lang="en-US" dirty="0" err="1"/>
              <a:t>Bcrypt</a:t>
            </a:r>
            <a:r>
              <a:rPr lang="en-US" dirty="0"/>
              <a:t>==0.7.1</a:t>
            </a:r>
            <a:endParaRPr lang="en-US" dirty="0" smtClean="0"/>
          </a:p>
        </p:txBody>
      </p:sp>
      <p:sp>
        <p:nvSpPr>
          <p:cNvPr id="20" name="Rectangle 19"/>
          <p:cNvSpPr/>
          <p:nvPr/>
        </p:nvSpPr>
        <p:spPr>
          <a:xfrm>
            <a:off x="337571" y="749383"/>
            <a:ext cx="296675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smtClean="0"/>
              <a:t>admin-&gt; forms.py</a:t>
            </a:r>
            <a:endParaRPr lang="en-US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9584" t="10444" r="23250" b="7778"/>
          <a:stretch/>
        </p:blipFill>
        <p:spPr>
          <a:xfrm>
            <a:off x="204982" y="1200973"/>
            <a:ext cx="7856978" cy="5380957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217229" y="2550313"/>
            <a:ext cx="4886274" cy="1200329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Class </a:t>
            </a:r>
            <a:r>
              <a:rPr lang="en-US" dirty="0" err="1" smtClean="0"/>
              <a:t>industri_F</a:t>
            </a:r>
            <a:r>
              <a:rPr lang="en-US" dirty="0" smtClean="0"/>
              <a:t>    = </a:t>
            </a:r>
            <a:r>
              <a:rPr lang="en-US" dirty="0"/>
              <a:t>F</a:t>
            </a:r>
            <a:r>
              <a:rPr lang="en-US" dirty="0" smtClean="0"/>
              <a:t>orm </a:t>
            </a:r>
            <a:r>
              <a:rPr lang="en-US" dirty="0" err="1" smtClean="0"/>
              <a:t>inputan</a:t>
            </a:r>
            <a:r>
              <a:rPr lang="en-US" dirty="0" smtClean="0"/>
              <a:t> </a:t>
            </a:r>
            <a:r>
              <a:rPr lang="en-US" dirty="0" err="1" smtClean="0"/>
              <a:t>industri</a:t>
            </a:r>
            <a:endParaRPr lang="en-US" dirty="0" smtClean="0"/>
          </a:p>
          <a:p>
            <a:r>
              <a:rPr lang="en-US" dirty="0" smtClean="0"/>
              <a:t>Class </a:t>
            </a:r>
            <a:r>
              <a:rPr lang="en-US" dirty="0" err="1" smtClean="0"/>
              <a:t>ukm_F</a:t>
            </a:r>
            <a:r>
              <a:rPr lang="en-US" dirty="0" smtClean="0"/>
              <a:t>          =Form </a:t>
            </a:r>
            <a:r>
              <a:rPr lang="en-US" dirty="0" err="1"/>
              <a:t>inputan</a:t>
            </a:r>
            <a:r>
              <a:rPr lang="en-US" dirty="0"/>
              <a:t> </a:t>
            </a:r>
            <a:r>
              <a:rPr lang="en-US" dirty="0" err="1" smtClean="0"/>
              <a:t>ukm</a:t>
            </a:r>
            <a:endParaRPr lang="en-US" dirty="0"/>
          </a:p>
          <a:p>
            <a:r>
              <a:rPr lang="en-US" dirty="0" smtClean="0"/>
              <a:t>Class </a:t>
            </a:r>
            <a:r>
              <a:rPr lang="en-US" dirty="0" err="1" smtClean="0"/>
              <a:t>kategori_F</a:t>
            </a:r>
            <a:r>
              <a:rPr lang="en-US" dirty="0" smtClean="0"/>
              <a:t>   = Form </a:t>
            </a:r>
            <a:r>
              <a:rPr lang="en-US" dirty="0" err="1"/>
              <a:t>inputan</a:t>
            </a:r>
            <a:r>
              <a:rPr lang="en-US" dirty="0"/>
              <a:t> </a:t>
            </a:r>
            <a:r>
              <a:rPr lang="en-US" dirty="0" err="1" smtClean="0"/>
              <a:t>kategori</a:t>
            </a:r>
            <a:endParaRPr lang="en-US" dirty="0" smtClean="0"/>
          </a:p>
          <a:p>
            <a:r>
              <a:rPr lang="en-US" dirty="0" smtClean="0"/>
              <a:t>Class </a:t>
            </a:r>
            <a:r>
              <a:rPr lang="en-US" dirty="0" err="1" smtClean="0"/>
              <a:t>eadmin</a:t>
            </a:r>
            <a:r>
              <a:rPr lang="en-US" dirty="0" smtClean="0"/>
              <a:t> =Form edit admin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76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999" t="17703" r="30334" b="24074"/>
          <a:stretch/>
        </p:blipFill>
        <p:spPr>
          <a:xfrm>
            <a:off x="304800" y="1315720"/>
            <a:ext cx="6629400" cy="413004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10350" y="802393"/>
            <a:ext cx="219486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/>
              <a:t>a</a:t>
            </a:r>
            <a:r>
              <a:rPr lang="en-US" b="1" dirty="0" smtClean="0"/>
              <a:t>dmin- routes.py</a:t>
            </a:r>
            <a:endParaRPr lang="en-US" b="1" dirty="0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932680" y="1770380"/>
            <a:ext cx="1178560" cy="67056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3905210" y="3566160"/>
            <a:ext cx="944880" cy="65024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2131060" y="4551680"/>
            <a:ext cx="975360" cy="19304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195060" y="4358640"/>
            <a:ext cx="0" cy="77216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34832" t="11333" r="9334" b="16667"/>
          <a:stretch/>
        </p:blipFill>
        <p:spPr>
          <a:xfrm>
            <a:off x="7325659" y="661801"/>
            <a:ext cx="4517982" cy="327722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0033551" y="254369"/>
            <a:ext cx="170341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smtClean="0"/>
              <a:t>Industri.html</a:t>
            </a:r>
            <a:endParaRPr lang="en-US" b="1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/>
          <a:srcRect l="9583" t="24454" r="42558" b="52222"/>
          <a:stretch/>
        </p:blipFill>
        <p:spPr>
          <a:xfrm>
            <a:off x="5521960" y="5820410"/>
            <a:ext cx="5948680" cy="782320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H="1" flipV="1">
            <a:off x="8978860" y="6320427"/>
            <a:ext cx="1211580" cy="48768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932680" y="109453"/>
            <a:ext cx="4958080" cy="474775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r>
              <a:rPr lang="en-US" sz="2800" dirty="0" err="1" smtClean="0"/>
              <a:t>Sampel</a:t>
            </a:r>
            <a:r>
              <a:rPr lang="en-US" sz="2800" dirty="0" smtClean="0"/>
              <a:t>: 1. form input </a:t>
            </a:r>
            <a:r>
              <a:rPr lang="en-US" sz="2800" dirty="0" err="1" smtClean="0"/>
              <a:t>industri</a:t>
            </a:r>
            <a:endParaRPr lang="en-US" sz="2800" dirty="0"/>
          </a:p>
        </p:txBody>
      </p:sp>
      <p:sp>
        <p:nvSpPr>
          <p:cNvPr id="23" name="Rectangle 22"/>
          <p:cNvSpPr/>
          <p:nvPr/>
        </p:nvSpPr>
        <p:spPr>
          <a:xfrm>
            <a:off x="8333772" y="5385736"/>
            <a:ext cx="2954288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err="1"/>
              <a:t>u</a:t>
            </a:r>
            <a:r>
              <a:rPr lang="en-US" b="1" dirty="0" err="1" smtClean="0"/>
              <a:t>kmummu</a:t>
            </a:r>
            <a:r>
              <a:rPr lang="en-US" b="1" dirty="0" smtClean="0"/>
              <a:t>: __init__.py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27019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6195060" y="4358640"/>
            <a:ext cx="0" cy="77216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7275" t="19926" r="55975" b="31038"/>
          <a:stretch/>
        </p:blipFill>
        <p:spPr>
          <a:xfrm>
            <a:off x="701040" y="1295400"/>
            <a:ext cx="4892040" cy="504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003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820949" y="0"/>
            <a:ext cx="10371051" cy="47477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t">
            <a:normAutofit fontScale="97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eaLnBrk="1" hangingPunct="1"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5. CRUD (</a:t>
            </a:r>
            <a:r>
              <a:rPr lang="en-US" sz="2800" dirty="0" err="1" smtClean="0"/>
              <a:t>a.sampel</a:t>
            </a:r>
            <a:r>
              <a:rPr lang="en-US" sz="2800" dirty="0" smtClean="0"/>
              <a:t> industry)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0527" t="34840" r="37889" b="21456"/>
          <a:stretch/>
        </p:blipFill>
        <p:spPr>
          <a:xfrm>
            <a:off x="251990" y="1940479"/>
            <a:ext cx="6074628" cy="30535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49870" y="1461044"/>
            <a:ext cx="296675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smtClean="0"/>
              <a:t>admin-&gt; routes.py</a:t>
            </a:r>
            <a:endParaRPr lang="en-US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8020" t="39159" r="30814" b="12249"/>
          <a:stretch/>
        </p:blipFill>
        <p:spPr>
          <a:xfrm>
            <a:off x="6709544" y="1461044"/>
            <a:ext cx="5347062" cy="366911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256254" y="1091712"/>
            <a:ext cx="1800352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smtClean="0"/>
              <a:t>Base.html</a:t>
            </a:r>
            <a:endParaRPr lang="en-US" b="1" dirty="0"/>
          </a:p>
        </p:txBody>
      </p:sp>
      <p:sp>
        <p:nvSpPr>
          <p:cNvPr id="10" name="Right Brace 9"/>
          <p:cNvSpPr/>
          <p:nvPr/>
        </p:nvSpPr>
        <p:spPr>
          <a:xfrm rot="10800000">
            <a:off x="130071" y="3141029"/>
            <a:ext cx="478971" cy="1064847"/>
          </a:xfrm>
          <a:prstGeom prst="rightBrace">
            <a:avLst>
              <a:gd name="adj1" fmla="val 0"/>
              <a:gd name="adj2" fmla="val 50000"/>
            </a:avLst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752293" y="598577"/>
            <a:ext cx="31678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a.1.Simpan </a:t>
            </a:r>
            <a:r>
              <a:rPr lang="en-US" dirty="0" err="1" smtClean="0"/>
              <a:t>Industri</a:t>
            </a:r>
            <a:r>
              <a:rPr lang="en-US" dirty="0" smtClean="0"/>
              <a:t>/Create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17084" t="28666" r="55916" b="17704"/>
          <a:stretch/>
        </p:blipFill>
        <p:spPr>
          <a:xfrm>
            <a:off x="4772154" y="5104157"/>
            <a:ext cx="1554464" cy="173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70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588316" y="415697"/>
            <a:ext cx="2169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a.2.delete </a:t>
            </a:r>
            <a:r>
              <a:rPr lang="en-US" dirty="0" err="1" smtClean="0"/>
              <a:t>industri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3718" t="6410" r="12820" b="24986"/>
          <a:stretch/>
        </p:blipFill>
        <p:spPr>
          <a:xfrm>
            <a:off x="6953683" y="1151652"/>
            <a:ext cx="5074755" cy="36630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0500" t="21260" r="42166" b="44222"/>
          <a:stretch/>
        </p:blipFill>
        <p:spPr>
          <a:xfrm>
            <a:off x="190500" y="678180"/>
            <a:ext cx="6315770" cy="2590800"/>
          </a:xfrm>
          <a:prstGeom prst="rect">
            <a:avLst/>
          </a:prstGeom>
        </p:spPr>
      </p:pic>
      <p:sp>
        <p:nvSpPr>
          <p:cNvPr id="7" name="Right Brace 6"/>
          <p:cNvSpPr/>
          <p:nvPr/>
        </p:nvSpPr>
        <p:spPr>
          <a:xfrm>
            <a:off x="6153634" y="1568352"/>
            <a:ext cx="478971" cy="1502508"/>
          </a:xfrm>
          <a:prstGeom prst="rightBrace">
            <a:avLst>
              <a:gd name="adj1" fmla="val 0"/>
              <a:gd name="adj2" fmla="val 50000"/>
            </a:avLst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183609" y="231031"/>
            <a:ext cx="220951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smtClean="0"/>
              <a:t>admin-&gt; routes.py</a:t>
            </a:r>
            <a:endParaRPr lang="en-US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27996" t="38592" r="7004" b="51334"/>
          <a:stretch/>
        </p:blipFill>
        <p:spPr>
          <a:xfrm>
            <a:off x="210034" y="5046218"/>
            <a:ext cx="11887200" cy="103632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423095" y="4561140"/>
            <a:ext cx="220951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smtClean="0"/>
              <a:t>Industri.html</a:t>
            </a:r>
            <a:endParaRPr lang="en-US" b="1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125422" y="5794385"/>
            <a:ext cx="833120" cy="807798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792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67060" y="59166"/>
            <a:ext cx="18405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a.2.Edit </a:t>
            </a:r>
            <a:r>
              <a:rPr lang="en-US" dirty="0" err="1" smtClean="0"/>
              <a:t>industri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9486" t="17579" r="37693" b="55983"/>
          <a:stretch/>
        </p:blipFill>
        <p:spPr>
          <a:xfrm>
            <a:off x="182500" y="1191065"/>
            <a:ext cx="4690442" cy="151907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090931" y="785029"/>
            <a:ext cx="240562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smtClean="0"/>
              <a:t>admin-&gt; forms.py</a:t>
            </a:r>
            <a:endParaRPr lang="en-US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0257" t="14160" r="32692" b="37065"/>
          <a:stretch/>
        </p:blipFill>
        <p:spPr>
          <a:xfrm>
            <a:off x="5305008" y="1820548"/>
            <a:ext cx="6750148" cy="324613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693456" y="600363"/>
            <a:ext cx="220951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smtClean="0"/>
              <a:t>admin-&gt; routes.py</a:t>
            </a:r>
            <a:endParaRPr lang="en-US" b="1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4456382" y="3646828"/>
            <a:ext cx="833120" cy="807798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652294" y="6097370"/>
            <a:ext cx="5402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Membuat</a:t>
            </a:r>
            <a:r>
              <a:rPr lang="en-US" dirty="0" smtClean="0"/>
              <a:t> </a:t>
            </a:r>
            <a:r>
              <a:rPr lang="en-US" dirty="0" err="1" smtClean="0"/>
              <a:t>halaman</a:t>
            </a:r>
            <a:r>
              <a:rPr lang="en-US" dirty="0" smtClean="0"/>
              <a:t> eindustri.html </a:t>
            </a:r>
            <a:r>
              <a:rPr lang="en-US" dirty="0" err="1" smtClean="0"/>
              <a:t>pada</a:t>
            </a:r>
            <a:r>
              <a:rPr lang="en-US" dirty="0" smtClean="0"/>
              <a:t> templates, </a:t>
            </a:r>
            <a:r>
              <a:rPr lang="en-US" dirty="0" err="1" smtClean="0"/>
              <a:t>isi</a:t>
            </a:r>
            <a:r>
              <a:rPr lang="en-US" dirty="0" smtClean="0"/>
              <a:t> 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industry.html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8205" t="10346" r="24667" b="82649"/>
          <a:stretch/>
        </p:blipFill>
        <p:spPr>
          <a:xfrm>
            <a:off x="5496560" y="1285941"/>
            <a:ext cx="6558596" cy="408061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H="1" flipV="1">
            <a:off x="11558661" y="1489971"/>
            <a:ext cx="688611" cy="35351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5"/>
          <a:srcRect l="9358" t="54248" r="20001" b="38889"/>
          <a:stretch/>
        </p:blipFill>
        <p:spPr>
          <a:xfrm>
            <a:off x="182500" y="5391314"/>
            <a:ext cx="11640356" cy="706056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18211" y="5016893"/>
            <a:ext cx="220951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 smtClean="0"/>
              <a:t>Industri.html</a:t>
            </a:r>
            <a:endParaRPr lang="en-US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188725" y="2303341"/>
            <a:ext cx="4597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Jangan</a:t>
            </a:r>
            <a:r>
              <a:rPr lang="en-US" dirty="0" smtClean="0"/>
              <a:t> </a:t>
            </a:r>
            <a:r>
              <a:rPr lang="en-US" dirty="0" err="1" smtClean="0"/>
              <a:t>lupa</a:t>
            </a:r>
            <a:r>
              <a:rPr lang="en-US" dirty="0" smtClean="0"/>
              <a:t> </a:t>
            </a:r>
            <a:r>
              <a:rPr lang="en-US" dirty="0" err="1" smtClean="0"/>
              <a:t>registrasi</a:t>
            </a:r>
            <a:r>
              <a:rPr lang="en-US" dirty="0" smtClean="0"/>
              <a:t> class </a:t>
            </a:r>
            <a:r>
              <a:rPr lang="en-US" dirty="0" err="1" smtClean="0"/>
              <a:t>pada</a:t>
            </a:r>
            <a:r>
              <a:rPr lang="en-US" dirty="0" smtClean="0"/>
              <a:t> routes.py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76518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1433</TotalTime>
  <Words>269</Words>
  <Application>Microsoft Office PowerPoint</Application>
  <PresentationFormat>Widescreen</PresentationFormat>
  <Paragraphs>115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Wisp</vt:lpstr>
      <vt:lpstr>BOOTCAMP[03] #Sistem Informasi</vt:lpstr>
      <vt:lpstr>List Materi</vt:lpstr>
      <vt:lpstr>Rancangan Database</vt:lpstr>
      <vt:lpstr>4.Membuat Form dan validasi</vt:lpstr>
      <vt:lpstr>Sampel: 1. form input industri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Materi SP</dc:title>
  <dc:creator>User</dc:creator>
  <cp:lastModifiedBy>User</cp:lastModifiedBy>
  <cp:revision>118</cp:revision>
  <dcterms:created xsi:type="dcterms:W3CDTF">2021-02-06T13:58:28Z</dcterms:created>
  <dcterms:modified xsi:type="dcterms:W3CDTF">2021-03-02T10:32:35Z</dcterms:modified>
</cp:coreProperties>
</file>

<file path=docProps/thumbnail.jpeg>
</file>